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572" r:id="rId3"/>
    <p:sldId id="511" r:id="rId4"/>
    <p:sldId id="298" r:id="rId5"/>
    <p:sldId id="274" r:id="rId6"/>
    <p:sldId id="276" r:id="rId7"/>
    <p:sldId id="275" r:id="rId8"/>
    <p:sldId id="277" r:id="rId9"/>
    <p:sldId id="515" r:id="rId10"/>
    <p:sldId id="573" r:id="rId11"/>
    <p:sldId id="574" r:id="rId12"/>
    <p:sldId id="503" r:id="rId13"/>
    <p:sldId id="281" r:id="rId14"/>
    <p:sldId id="450" r:id="rId15"/>
    <p:sldId id="517" r:id="rId16"/>
    <p:sldId id="518" r:id="rId17"/>
    <p:sldId id="449" r:id="rId18"/>
    <p:sldId id="512" r:id="rId19"/>
    <p:sldId id="583" r:id="rId20"/>
    <p:sldId id="585" r:id="rId21"/>
    <p:sldId id="576" r:id="rId22"/>
    <p:sldId id="5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8425A-85C2-4B09-A217-387D7F57A8A1}"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345A6-5DC5-4C26-B00D-DD3CC1FB1661}" type="slidenum">
              <a:rPr lang="en-US" smtClean="0"/>
              <a:t>‹#›</a:t>
            </a:fld>
            <a:endParaRPr lang="en-US"/>
          </a:p>
        </p:txBody>
      </p:sp>
    </p:spTree>
    <p:extLst>
      <p:ext uri="{BB962C8B-B14F-4D97-AF65-F5344CB8AC3E}">
        <p14:creationId xmlns:p14="http://schemas.microsoft.com/office/powerpoint/2010/main" val="224847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 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4</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there’s a number of different streaming update models, in this talk we’ll focus on the row arrival model, where we gets rows of a matrix one at a time.</a:t>
            </a:r>
          </a:p>
        </p:txBody>
      </p:sp>
      <p:sp>
        <p:nvSpPr>
          <p:cNvPr id="4" name="Slide Number Placeholder 3"/>
          <p:cNvSpPr>
            <a:spLocks noGrp="1"/>
          </p:cNvSpPr>
          <p:nvPr>
            <p:ph type="sldNum" sz="quarter" idx="5"/>
          </p:nvPr>
        </p:nvSpPr>
        <p:spPr/>
        <p:txBody>
          <a:bodyPr/>
          <a:lstStyle/>
          <a:p>
            <a:fld id="{3486229C-5C56-46D3-8AF7-8CB2C6C5FD7A}" type="slidenum">
              <a:rPr lang="en-US" smtClean="0"/>
              <a:t>5</a:t>
            </a:fld>
            <a:endParaRPr lang="en-US"/>
          </a:p>
        </p:txBody>
      </p:sp>
    </p:spTree>
    <p:extLst>
      <p:ext uri="{BB962C8B-B14F-4D97-AF65-F5344CB8AC3E}">
        <p14:creationId xmlns:p14="http://schemas.microsoft.com/office/powerpoint/2010/main" val="143721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sliding window is a good model for time-sensitive information. We already use tools from linear algebra in applications that are based on optimizing strategies and predicting future patterns based on past data, but we also don’t want to use information that is outdated, so it seems like a natural idea to study numerical linear algebra in the sliding window model. </a:t>
            </a:r>
          </a:p>
        </p:txBody>
      </p:sp>
      <p:sp>
        <p:nvSpPr>
          <p:cNvPr id="4" name="Slide Number Placeholder 3"/>
          <p:cNvSpPr>
            <a:spLocks noGrp="1"/>
          </p:cNvSpPr>
          <p:nvPr>
            <p:ph type="sldNum" sz="quarter" idx="5"/>
          </p:nvPr>
        </p:nvSpPr>
        <p:spPr/>
        <p:txBody>
          <a:bodyPr/>
          <a:lstStyle/>
          <a:p>
            <a:fld id="{3486229C-5C56-46D3-8AF7-8CB2C6C5FD7A}" type="slidenum">
              <a:rPr lang="en-US" smtClean="0"/>
              <a:t>8</a:t>
            </a:fld>
            <a:endParaRPr lang="en-US"/>
          </a:p>
        </p:txBody>
      </p:sp>
    </p:spTree>
    <p:extLst>
      <p:ext uri="{BB962C8B-B14F-4D97-AF65-F5344CB8AC3E}">
        <p14:creationId xmlns:p14="http://schemas.microsoft.com/office/powerpoint/2010/main" val="408521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9</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a:t>
            </a:fld>
            <a:endParaRPr lang="en-US"/>
          </a:p>
        </p:txBody>
      </p:sp>
    </p:spTree>
    <p:extLst>
      <p:ext uri="{BB962C8B-B14F-4D97-AF65-F5344CB8AC3E}">
        <p14:creationId xmlns:p14="http://schemas.microsoft.com/office/powerpoint/2010/main" val="390501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34884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370428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21</a:t>
            </a:fld>
            <a:endParaRPr lang="en-US"/>
          </a:p>
        </p:txBody>
      </p:sp>
    </p:spTree>
    <p:extLst>
      <p:ext uri="{BB962C8B-B14F-4D97-AF65-F5344CB8AC3E}">
        <p14:creationId xmlns:p14="http://schemas.microsoft.com/office/powerpoint/2010/main" val="4292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B1B6-2C84-4AF7-A3EC-74A65302A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AFEEA5-0C23-4BB6-BEEB-165074870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B123C-A5AB-4F10-8888-60005E9C4396}"/>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66963CD7-D807-4A0E-9E31-A90A7366C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815D7-92C1-417F-BC35-57B8D6A7F7E4}"/>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210657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0DFE-CEE7-4254-A63E-74D31DCC1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B1934F-6BA7-41E1-9A1F-380226DD78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600CA-0E09-4C33-9836-D4F5403A769B}"/>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A6F603BF-40E9-45EC-8F3C-FE617FC7A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FA0FA-5D77-4ED4-8A20-1176FCD80E06}"/>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1409405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62932-E06B-44A2-A613-33A23A480B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15124A-627B-4781-9B21-A6EF31E09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FF451-002D-48E0-8DCB-53F770A55F38}"/>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AFC48F2B-8C1C-4139-A6D1-A2A3324D8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CE56D-2652-4C28-8A5F-27F61EFFD9B2}"/>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87360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440C-C56B-4D33-ADCC-B2886507F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02944-1D07-4054-8A56-8996B6C24C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8C5DD-594E-429F-BC54-9278345A23D3}"/>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AED9F6B0-5F23-482D-B309-12E329E62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17779-06F6-4088-B9FD-F6CEAD32C84F}"/>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35849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B151-83CF-4F1C-B96B-E8E6F766CC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AA1621-53DB-403F-84B4-E397E6ADD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2C4D4-B43A-4122-83B9-0D97A50BC32D}"/>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E06EFCE8-81B0-47FA-A1B5-D45FB4C35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1693E-CFC6-4F2D-B80D-A051033BA413}"/>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229890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E9B9-39FB-44DD-8B6A-8802683F6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238395-F73D-4D25-97AA-F8AB64EC5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46DAA-BF07-41E8-BEC4-8AA559A1E4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8D4044-D8C4-4661-B1C8-BBFB926A8EB9}"/>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6" name="Footer Placeholder 5">
            <a:extLst>
              <a:ext uri="{FF2B5EF4-FFF2-40B4-BE49-F238E27FC236}">
                <a16:creationId xmlns:a16="http://schemas.microsoft.com/office/drawing/2014/main" id="{55475302-0F91-4FC9-A40E-6E4D62CBE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3ECC7-7231-4771-8356-C739A20CC2C4}"/>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3925509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520E-6897-4C33-90EB-519EEDEADF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946B99-DD92-4540-A6FE-9B385939E2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DB988-0639-4555-A7FD-10894F124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73A91-4490-4D08-9AA1-28BB8C9347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DB8FD-518D-4EC2-99A5-C2D0463525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0954D8-6549-49C7-8349-1FB9A65448C2}"/>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8" name="Footer Placeholder 7">
            <a:extLst>
              <a:ext uri="{FF2B5EF4-FFF2-40B4-BE49-F238E27FC236}">
                <a16:creationId xmlns:a16="http://schemas.microsoft.com/office/drawing/2014/main" id="{E6FC2BC1-DE31-436F-A0AE-0150CC5AD4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9EB04-055D-4E66-ADEC-A2AE2CD0358D}"/>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304101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D516-6D2B-4150-A05B-C44F03323B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B33D6A-53EC-483E-9E15-7EC6FA1C798A}"/>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4" name="Footer Placeholder 3">
            <a:extLst>
              <a:ext uri="{FF2B5EF4-FFF2-40B4-BE49-F238E27FC236}">
                <a16:creationId xmlns:a16="http://schemas.microsoft.com/office/drawing/2014/main" id="{C3758D93-AAA2-4350-B37B-25C7EFA1D3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01EE9E-8AB0-44F6-A42C-DB43E8368A21}"/>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232553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64A7C-BE65-407B-9118-6D1006A4B461}"/>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3" name="Footer Placeholder 2">
            <a:extLst>
              <a:ext uri="{FF2B5EF4-FFF2-40B4-BE49-F238E27FC236}">
                <a16:creationId xmlns:a16="http://schemas.microsoft.com/office/drawing/2014/main" id="{428E30D4-FEB1-4CDA-9CC9-6F04649701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7D4708-F8BC-4F58-826C-3A68EC5B68B9}"/>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1898133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89C6-D26B-4CFC-9968-3F8888C28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4AF517-F17E-4410-8D63-0D6AF324E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55E954-92D8-4AB1-BAF9-F33A20182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3A37B-0886-4061-BEA3-163871623B40}"/>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6" name="Footer Placeholder 5">
            <a:extLst>
              <a:ext uri="{FF2B5EF4-FFF2-40B4-BE49-F238E27FC236}">
                <a16:creationId xmlns:a16="http://schemas.microsoft.com/office/drawing/2014/main" id="{2BFEBFB1-2D2A-48F5-A5EC-A954667D3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52191-2EE5-488D-97CF-CDDF683BF5E0}"/>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688989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1ACF-706F-455C-BD6B-5B1ECD731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55EF60-B860-4256-85CC-E34D9FCB1D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AA6D5E-DAE7-4C7A-8480-B2F7CBCC8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A1B77-C3E4-4A4A-B48A-2FB70539FCEF}"/>
              </a:ext>
            </a:extLst>
          </p:cNvPr>
          <p:cNvSpPr>
            <a:spLocks noGrp="1"/>
          </p:cNvSpPr>
          <p:nvPr>
            <p:ph type="dt" sz="half" idx="10"/>
          </p:nvPr>
        </p:nvSpPr>
        <p:spPr/>
        <p:txBody>
          <a:bodyPr/>
          <a:lstStyle/>
          <a:p>
            <a:fld id="{1B83AFFD-C64C-44EE-BE4E-D940A88546F6}" type="datetimeFigureOut">
              <a:rPr lang="en-US" smtClean="0"/>
              <a:t>11/17/2020</a:t>
            </a:fld>
            <a:endParaRPr lang="en-US"/>
          </a:p>
        </p:txBody>
      </p:sp>
      <p:sp>
        <p:nvSpPr>
          <p:cNvPr id="6" name="Footer Placeholder 5">
            <a:extLst>
              <a:ext uri="{FF2B5EF4-FFF2-40B4-BE49-F238E27FC236}">
                <a16:creationId xmlns:a16="http://schemas.microsoft.com/office/drawing/2014/main" id="{789F7D51-7BDD-4D3D-AD19-6B3256A8E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B31CD-0AB7-4BE0-882D-E75812C853BA}"/>
              </a:ext>
            </a:extLst>
          </p:cNvPr>
          <p:cNvSpPr>
            <a:spLocks noGrp="1"/>
          </p:cNvSpPr>
          <p:nvPr>
            <p:ph type="sldNum" sz="quarter" idx="12"/>
          </p:nvPr>
        </p:nvSpPr>
        <p:spPr/>
        <p:txBody>
          <a:bodyPr/>
          <a:lstStyle/>
          <a:p>
            <a:fld id="{C6631701-30B7-490D-ABED-191791E87D05}" type="slidenum">
              <a:rPr lang="en-US" smtClean="0"/>
              <a:t>‹#›</a:t>
            </a:fld>
            <a:endParaRPr lang="en-US"/>
          </a:p>
        </p:txBody>
      </p:sp>
    </p:spTree>
    <p:extLst>
      <p:ext uri="{BB962C8B-B14F-4D97-AF65-F5344CB8AC3E}">
        <p14:creationId xmlns:p14="http://schemas.microsoft.com/office/powerpoint/2010/main" val="2066764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C1C2F1-CAB2-45E6-882B-147858995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9265DD-2DEE-40E2-90EE-924D5B0B9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9021F-7A1B-417A-88FF-38A193A12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3AFFD-C64C-44EE-BE4E-D940A88546F6}" type="datetimeFigureOut">
              <a:rPr lang="en-US" smtClean="0"/>
              <a:t>11/17/2020</a:t>
            </a:fld>
            <a:endParaRPr lang="en-US"/>
          </a:p>
        </p:txBody>
      </p:sp>
      <p:sp>
        <p:nvSpPr>
          <p:cNvPr id="5" name="Footer Placeholder 4">
            <a:extLst>
              <a:ext uri="{FF2B5EF4-FFF2-40B4-BE49-F238E27FC236}">
                <a16:creationId xmlns:a16="http://schemas.microsoft.com/office/drawing/2014/main" id="{7783AB2E-B653-486A-A92C-46B023B46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B49D81-5FF2-4D24-933A-EDB64EDBE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31701-30B7-490D-ABED-191791E87D05}" type="slidenum">
              <a:rPr lang="en-US" smtClean="0"/>
              <a:t>‹#›</a:t>
            </a:fld>
            <a:endParaRPr lang="en-US"/>
          </a:p>
        </p:txBody>
      </p:sp>
    </p:spTree>
    <p:extLst>
      <p:ext uri="{BB962C8B-B14F-4D97-AF65-F5344CB8AC3E}">
        <p14:creationId xmlns:p14="http://schemas.microsoft.com/office/powerpoint/2010/main" val="278703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png"/><Relationship Id="rId10" Type="http://schemas.openxmlformats.org/officeDocument/2006/relationships/image" Target="NULL"/><Relationship Id="rId4" Type="http://schemas.openxmlformats.org/officeDocument/2006/relationships/image" Target="../media/image31.png"/><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AF16-D7BF-4722-8C84-F5530AFC2409}"/>
              </a:ext>
            </a:extLst>
          </p:cNvPr>
          <p:cNvSpPr>
            <a:spLocks noGrp="1"/>
          </p:cNvSpPr>
          <p:nvPr>
            <p:ph type="ctrTitle"/>
          </p:nvPr>
        </p:nvSpPr>
        <p:spPr>
          <a:xfrm>
            <a:off x="722307" y="930458"/>
            <a:ext cx="10821971" cy="2387600"/>
          </a:xfrm>
        </p:spPr>
        <p:txBody>
          <a:bodyPr>
            <a:normAutofit fontScale="90000"/>
          </a:bodyPr>
          <a:lstStyle/>
          <a:p>
            <a:r>
              <a:rPr lang="en-US" dirty="0">
                <a:solidFill>
                  <a:srgbClr val="C00000"/>
                </a:solidFill>
              </a:rPr>
              <a:t>Near Optimal Linear Algebra in the Online and Sliding Window Models</a:t>
            </a:r>
          </a:p>
        </p:txBody>
      </p:sp>
      <p:pic>
        <p:nvPicPr>
          <p:cNvPr id="1028" name="Picture 4" descr="Image result for linear regression">
            <a:extLst>
              <a:ext uri="{FF2B5EF4-FFF2-40B4-BE49-F238E27FC236}">
                <a16:creationId xmlns:a16="http://schemas.microsoft.com/office/drawing/2014/main" id="{CB4783AA-6596-44B3-AF40-A2849F83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868" y="4081463"/>
            <a:ext cx="3600970" cy="2387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12B12-6974-46E8-B0B1-86B1E2D0BBA9}"/>
              </a:ext>
            </a:extLst>
          </p:cNvPr>
          <p:cNvSpPr txBox="1"/>
          <p:nvPr/>
        </p:nvSpPr>
        <p:spPr>
          <a:xfrm>
            <a:off x="3497616" y="628597"/>
            <a:ext cx="4195379" cy="707886"/>
          </a:xfrm>
          <a:prstGeom prst="rect">
            <a:avLst/>
          </a:prstGeom>
          <a:noFill/>
        </p:spPr>
        <p:txBody>
          <a:bodyPr wrap="none" rtlCol="0">
            <a:spAutoFit/>
          </a:bodyPr>
          <a:lstStyle/>
          <a:p>
            <a:r>
              <a:rPr lang="en-US" sz="4000" dirty="0"/>
              <a:t>1 0 1 1 1 0 0 1 1 0 1</a:t>
            </a:r>
          </a:p>
        </p:txBody>
      </p:sp>
      <p:sp>
        <p:nvSpPr>
          <p:cNvPr id="20" name="Rectangle 19">
            <a:extLst>
              <a:ext uri="{FF2B5EF4-FFF2-40B4-BE49-F238E27FC236}">
                <a16:creationId xmlns:a16="http://schemas.microsoft.com/office/drawing/2014/main" id="{1ED6D4CD-646D-4EA0-ACBF-E216FB83A7F5}"/>
              </a:ext>
            </a:extLst>
          </p:cNvPr>
          <p:cNvSpPr/>
          <p:nvPr/>
        </p:nvSpPr>
        <p:spPr>
          <a:xfrm>
            <a:off x="4670106" y="617555"/>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A021E3-E981-4BE1-82B8-D50A33139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0" y="4295777"/>
            <a:ext cx="3845044" cy="2173286"/>
          </a:xfrm>
          <a:prstGeom prst="rect">
            <a:avLst/>
          </a:prstGeom>
        </p:spPr>
      </p:pic>
      <p:pic>
        <p:nvPicPr>
          <p:cNvPr id="22" name="Picture 21">
            <a:extLst>
              <a:ext uri="{FF2B5EF4-FFF2-40B4-BE49-F238E27FC236}">
                <a16:creationId xmlns:a16="http://schemas.microsoft.com/office/drawing/2014/main" id="{481272A1-4B4C-4E43-A295-BD1407245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007" y="4081463"/>
            <a:ext cx="3193988" cy="2226210"/>
          </a:xfrm>
          <a:prstGeom prst="rect">
            <a:avLst/>
          </a:prstGeom>
        </p:spPr>
      </p:pic>
    </p:spTree>
    <p:extLst>
      <p:ext uri="{BB962C8B-B14F-4D97-AF65-F5344CB8AC3E}">
        <p14:creationId xmlns:p14="http://schemas.microsoft.com/office/powerpoint/2010/main" val="163380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#2: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Online Model</a:t>
                </a:r>
                <a:r>
                  <a:rPr lang="en-US" dirty="0"/>
                  <a:t>: “Each time must make irrevocable decision to the output”</a:t>
                </a:r>
              </a:p>
              <a:p>
                <a:pPr lvl="1">
                  <a:buFont typeface="Wingdings" panose="05000000000000000000" pitchFamily="2" charset="2"/>
                  <a:buChar char="v"/>
                </a:pPr>
                <a:r>
                  <a:rPr lang="en-US" dirty="0"/>
                  <a:t> Send decisions to some further applications downstream</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9325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Online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Online algorithm for low-rank approximation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row subset selection that samples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rows (space optimal, up to lower order terms)</a:t>
                </a:r>
              </a:p>
              <a:p>
                <a:pPr marL="457200" indent="-457200">
                  <a:buFont typeface="Wingdings" panose="05000000000000000000" pitchFamily="2" charset="2"/>
                  <a:buChar char="v"/>
                </a:pPr>
                <a:r>
                  <a:rPr lang="en-US" dirty="0"/>
                  <a:t>Online algorithm for principal component analysis that embeds into a matrix with dimension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m:t>
                        </m:r>
                      </m:e>
                    </m:d>
                  </m:oMath>
                </a14:m>
                <a:r>
                  <a:rPr lang="en-US" dirty="0"/>
                  <a:t> (space optimal, up to lower order terms)</a:t>
                </a:r>
              </a:p>
              <a:p>
                <a:pPr marL="457200" indent="-457200">
                  <a:buFont typeface="Wingdings" panose="05000000000000000000" pitchFamily="2" charset="2"/>
                  <a:buChar char="v"/>
                </a:pPr>
                <a:r>
                  <a:rPr lang="en-US" dirty="0"/>
                  <a:t>Online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that samples </a:t>
                </a:r>
                <a14:m>
                  <m:oMath xmlns:m="http://schemas.openxmlformats.org/officeDocument/2006/math">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oMath>
                </a14:m>
                <a:r>
                  <a:rPr lang="en-US" dirty="0"/>
                  <a:t> rows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754"/>
                </a:stretch>
              </a:blipFill>
            </p:spPr>
            <p:txBody>
              <a:bodyPr/>
              <a:lstStyle/>
              <a:p>
                <a:r>
                  <a:rPr lang="en-US">
                    <a:noFill/>
                  </a:rPr>
                  <a:t> </a:t>
                </a:r>
              </a:p>
            </p:txBody>
          </p:sp>
        </mc:Fallback>
      </mc:AlternateContent>
    </p:spTree>
    <p:extLst>
      <p:ext uri="{BB962C8B-B14F-4D97-AF65-F5344CB8AC3E}">
        <p14:creationId xmlns:p14="http://schemas.microsoft.com/office/powerpoint/2010/main" val="4046220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t>
            </a:r>
            <a:r>
              <a:rPr lang="en-US" dirty="0" err="1">
                <a:solidFill>
                  <a:srgbClr val="C00000"/>
                </a:solidFill>
              </a:rPr>
              <a:t>Sparsification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𝑑</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pPr marL="457200" indent="-457200">
                  <a:buFont typeface="Wingdings" panose="05000000000000000000" pitchFamily="2" charset="2"/>
                  <a:buChar char="v"/>
                </a:pPr>
                <a:endParaRPr lang="en-US" dirty="0"/>
              </a:p>
              <a:p>
                <a:pPr marL="0" indent="0">
                  <a:buNone/>
                </a:pPr>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33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Wingdings" panose="05000000000000000000" pitchFamily="2" charset="2"/>
                  <a:buChar char="v"/>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Wingdings" panose="05000000000000000000" pitchFamily="2" charset="2"/>
                  <a:buChar char="v"/>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350"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5"/>
            <a:ext cx="2642834" cy="3216892"/>
          </a:xfrm>
        </p:spPr>
        <p:txBody>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0" y="1815465"/>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53BDE7-DC89-4CC6-8C89-13C129ACACA7}"/>
              </a:ext>
            </a:extLst>
          </p:cNvPr>
          <p:cNvSpPr/>
          <p:nvPr/>
        </p:nvSpPr>
        <p:spPr>
          <a:xfrm>
            <a:off x="568960" y="1815465"/>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AA81758-6328-4E88-9960-B61C732176C1}"/>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2B4220-0CCF-4D1B-9A9E-FAA147009BEB}"/>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3" name="Rectangle 2">
                <a:extLst>
                  <a:ext uri="{FF2B5EF4-FFF2-40B4-BE49-F238E27FC236}">
                    <a16:creationId xmlns:a16="http://schemas.microsoft.com/office/drawing/2014/main" id="{CC2B4220-0CCF-4D1B-9A9E-FAA147009BEB}"/>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3BE359-A6CE-404E-895B-395F96FC9A64}"/>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103BE359-A6CE-404E-895B-395F96FC9A64}"/>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723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3E2BF5F-8DEE-44D3-A8BC-97D6C96AEEB9}"/>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24DF913-D64E-4113-B702-5C1BEB2A8CC3}"/>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11" name="Rectangle 10">
                <a:extLst>
                  <a:ext uri="{FF2B5EF4-FFF2-40B4-BE49-F238E27FC236}">
                    <a16:creationId xmlns:a16="http://schemas.microsoft.com/office/drawing/2014/main" id="{524DF913-D64E-4113-B702-5C1BEB2A8CC3}"/>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B98EBC-84C6-4594-BF74-B98EBDC8BFF1}"/>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4B98EBC-84C6-4594-BF74-B98EBDC8BFF1}"/>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3712138-D8CB-4040-9D48-94A2F48BE210}"/>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56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4EA89F7-B0A2-43CF-B3A3-F427CFB122CA}"/>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a:p>
            <a:pPr marL="457200" indent="-457200">
              <a:buFont typeface="Wingdings" panose="05000000000000000000" pitchFamily="2" charset="2"/>
              <a:buChar char="v"/>
            </a:pPr>
            <a:r>
              <a:rPr lang="en-US" dirty="0"/>
              <a:t>Approach 3: Use sampling techniques for data streams, e.g., sample rows that are </a:t>
            </a:r>
            <a:r>
              <a:rPr lang="en-US" dirty="0">
                <a:solidFill>
                  <a:srgbClr val="00B050"/>
                </a:solidFill>
              </a:rPr>
              <a:t>important</a:t>
            </a:r>
          </a:p>
          <a:p>
            <a:pPr marL="457200" indent="-457200">
              <a:buFont typeface="Wingdings" panose="05000000000000000000" pitchFamily="2" charset="2"/>
              <a:buChar char="v"/>
            </a:pPr>
            <a:r>
              <a:rPr lang="en-US" dirty="0"/>
              <a:t>…</a:t>
            </a:r>
            <a:r>
              <a:rPr lang="en-US" dirty="0">
                <a:solidFill>
                  <a:srgbClr val="FF0000"/>
                </a:solidFill>
              </a:rPr>
              <a:t>Recent rows seem to be more important</a:t>
            </a:r>
            <a:endParaRPr lang="en-US" dirty="0"/>
          </a:p>
        </p:txBody>
      </p:sp>
      <p:sp>
        <p:nvSpPr>
          <p:cNvPr id="7" name="Rectangle 6">
            <a:extLst>
              <a:ext uri="{FF2B5EF4-FFF2-40B4-BE49-F238E27FC236}">
                <a16:creationId xmlns:a16="http://schemas.microsoft.com/office/drawing/2014/main" id="{9553BDE7-DC89-4CC6-8C89-13C129ACACA7}"/>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35EBE4-0DE8-4257-835F-CE38FE0728C2}"/>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8" name="Rectangle 7">
                <a:extLst>
                  <a:ext uri="{FF2B5EF4-FFF2-40B4-BE49-F238E27FC236}">
                    <a16:creationId xmlns:a16="http://schemas.microsoft.com/office/drawing/2014/main" id="{8C35EBE4-0DE8-4257-835F-CE38FE0728C2}"/>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A345524-92AC-4B1B-908D-FE1B7985873D}"/>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6A345524-92AC-4B1B-908D-FE1B7985873D}"/>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497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181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Font typeface="Arial" panose="020B0604020202020204" pitchFamily="34" charset="0"/>
              <a:buNone/>
            </a:pPr>
            <a:r>
              <a:rPr lang="en-US" dirty="0"/>
              <a:t>0  0  0  0  0  0   0  0 100</a:t>
            </a:r>
          </a:p>
          <a:p>
            <a:pPr marL="0" indent="0">
              <a:buNone/>
            </a:pPr>
            <a:r>
              <a:rPr lang="en-US" dirty="0"/>
              <a:t>0  0  0  0  0  0   0  0   1 </a:t>
            </a:r>
          </a:p>
        </p:txBody>
      </p:sp>
      <p:sp>
        <p:nvSpPr>
          <p:cNvPr id="7" name="Rectangle 6">
            <a:extLst>
              <a:ext uri="{FF2B5EF4-FFF2-40B4-BE49-F238E27FC236}">
                <a16:creationId xmlns:a16="http://schemas.microsoft.com/office/drawing/2014/main" id="{EC10E840-F829-4A16-AB74-829D89AE2005}"/>
              </a:ext>
            </a:extLst>
          </p:cNvPr>
          <p:cNvSpPr/>
          <p:nvPr/>
        </p:nvSpPr>
        <p:spPr>
          <a:xfrm>
            <a:off x="8384221" y="309806"/>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05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Clr>
                    <a:schemeClr val="tx1"/>
                  </a:buClr>
                  <a:buFont typeface="Wingdings" panose="05000000000000000000" pitchFamily="2" charset="2"/>
                  <a:buChar char="v"/>
                </a:pPr>
                <a:r>
                  <a:rPr lang="en-US" dirty="0"/>
                  <a:t>Stream proceeds: All 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expire, new rows are all zeros</a:t>
                </a:r>
              </a:p>
              <a:p>
                <a:pPr marL="457200" indent="-457200">
                  <a:buFont typeface="Wingdings" panose="05000000000000000000" pitchFamily="2" charset="2"/>
                  <a:buChar char="v"/>
                </a:pPr>
                <a:r>
                  <a:rPr lang="en-US" dirty="0"/>
                  <a:t>Cannot possibly get approximation of </a:t>
                </a:r>
                <a14:m>
                  <m:oMath xmlns:m="http://schemas.openxmlformats.org/officeDocument/2006/math">
                    <m:r>
                      <a:rPr lang="en-US" i="1">
                        <a:solidFill>
                          <a:srgbClr val="C00000"/>
                        </a:solidFill>
                        <a:latin typeface="Cambria Math" panose="02040503050406030204" pitchFamily="18" charset="0"/>
                      </a:rPr>
                      <m:t>𝐴</m:t>
                    </m:r>
                  </m:oMath>
                </a14:m>
                <a:r>
                  <a:rPr lang="en-US" dirty="0"/>
                  <a:t> without storing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Font typeface="Wingdings" panose="05000000000000000000" pitchFamily="2" charset="2"/>
                  <a:buChar char="v"/>
                </a:pPr>
                <a:r>
                  <a:rPr lang="en-US" dirty="0"/>
                  <a:t>This implies we should </a:t>
                </a:r>
                <a:r>
                  <a:rPr lang="en-US" i="1" dirty="0">
                    <a:solidFill>
                      <a:srgbClr val="7030A0"/>
                    </a:solidFill>
                  </a:rPr>
                  <a:t>always</a:t>
                </a:r>
                <a:r>
                  <a:rPr lang="en-US" i="1" dirty="0"/>
                  <a:t> </a:t>
                </a:r>
                <a:r>
                  <a:rPr lang="en-US" dirty="0"/>
                  <a:t>store the most recent row!</a:t>
                </a:r>
              </a:p>
              <a:p>
                <a:pPr marL="457200" indent="-457200">
                  <a:buFont typeface="Wingdings" panose="05000000000000000000" pitchFamily="2" charset="2"/>
                  <a:buChar char="v"/>
                </a:pPr>
                <a:r>
                  <a:rPr lang="en-US" dirty="0"/>
                  <a:t>Need a new quantity accounting for both </a:t>
                </a:r>
                <a:r>
                  <a:rPr lang="en-US" dirty="0">
                    <a:solidFill>
                      <a:srgbClr val="00B050"/>
                    </a:solidFill>
                  </a:rPr>
                  <a:t>importance</a:t>
                </a:r>
                <a:r>
                  <a:rPr lang="en-US" dirty="0"/>
                  <a:t> AND </a:t>
                </a:r>
                <a:r>
                  <a:rPr lang="en-US" dirty="0">
                    <a:solidFill>
                      <a:srgbClr val="00B050"/>
                    </a:solidFill>
                  </a:rPr>
                  <a:t>recency</a:t>
                </a:r>
                <a:r>
                  <a:rPr lang="en-US" dirty="0"/>
                  <a:t> of a row</a:t>
                </a:r>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l="-1623" t="-1937" r="-9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423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None/>
            </a:pPr>
            <a:r>
              <a:rPr lang="en-US" dirty="0"/>
              <a:t>0  0  0  0  0  0   0  0 100</a:t>
            </a:r>
          </a:p>
          <a:p>
            <a:pPr marL="0" indent="0">
              <a:buNone/>
            </a:pPr>
            <a:r>
              <a:rPr lang="en-US" dirty="0"/>
              <a:t>0  0  0  0  0  0   0  0   1 </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p:txBody>
      </p:sp>
      <p:sp>
        <p:nvSpPr>
          <p:cNvPr id="12" name="Rectangle 11">
            <a:extLst>
              <a:ext uri="{FF2B5EF4-FFF2-40B4-BE49-F238E27FC236}">
                <a16:creationId xmlns:a16="http://schemas.microsoft.com/office/drawing/2014/main" id="{BF30FFA6-E6F2-4FCD-BE3B-024993ECCF95}"/>
              </a:ext>
            </a:extLst>
          </p:cNvPr>
          <p:cNvSpPr/>
          <p:nvPr/>
        </p:nvSpPr>
        <p:spPr>
          <a:xfrm>
            <a:off x="8384220" y="2825993"/>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36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Algorithmic Template (Sliding Windows)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solidFill>
                      <a:srgbClr val="00B050"/>
                    </a:solidFill>
                  </a:rPr>
                  <a:t>Algorithm</a:t>
                </a:r>
                <a:r>
                  <a:rPr lang="en-US" dirty="0"/>
                  <a:t>: at each time, repeatedly </a:t>
                </a:r>
                <a:r>
                  <a:rPr lang="en-US" dirty="0" err="1">
                    <a:solidFill>
                      <a:srgbClr val="7030A0"/>
                    </a:solidFill>
                  </a:rPr>
                  <a:t>downsample</a:t>
                </a:r>
                <a:r>
                  <a:rPr lang="en-US" dirty="0"/>
                  <a:t> each stored row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based on a probability distribution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“reverse online score” that accounts for both </a:t>
                </a:r>
                <a:r>
                  <a:rPr lang="en-US" dirty="0">
                    <a:solidFill>
                      <a:srgbClr val="7030A0"/>
                    </a:solidFill>
                  </a:rPr>
                  <a:t>importance</a:t>
                </a:r>
                <a:r>
                  <a:rPr lang="en-US" dirty="0"/>
                  <a:t> AND </a:t>
                </a:r>
                <a:r>
                  <a:rPr lang="en-US" dirty="0">
                    <a:solidFill>
                      <a:srgbClr val="7030A0"/>
                    </a:solidFill>
                  </a:rPr>
                  <a:t>recency</a:t>
                </a:r>
                <a:r>
                  <a:rPr lang="en-US" dirty="0"/>
                  <a:t> of a row with respect to the desired function</a:t>
                </a:r>
              </a:p>
              <a:p>
                <a:pPr marL="457200" indent="-457200">
                  <a:buClr>
                    <a:schemeClr val="tx1"/>
                  </a:buClr>
                  <a:buFont typeface="Wingdings" panose="05000000000000000000" pitchFamily="2" charset="2"/>
                  <a:buChar char="v"/>
                </a:pPr>
                <a:r>
                  <a:rPr lang="en-US" dirty="0">
                    <a:solidFill>
                      <a:srgbClr val="00B050"/>
                    </a:solidFill>
                  </a:rPr>
                  <a:t>Correctness</a:t>
                </a:r>
                <a:r>
                  <a:rPr lang="en-US" dirty="0"/>
                  <a:t>: Show an invariant that each sampled matrix is a “good approximation” and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score</a:t>
                </a:r>
              </a:p>
              <a:p>
                <a:pPr marL="457200" indent="-457200">
                  <a:buClr>
                    <a:schemeClr val="tx1"/>
                  </a:buClr>
                  <a:buFont typeface="Wingdings" panose="05000000000000000000" pitchFamily="2" charset="2"/>
                  <a:buChar char="v"/>
                </a:pPr>
                <a:r>
                  <a:rPr lang="en-US" dirty="0">
                    <a:solidFill>
                      <a:srgbClr val="00B050"/>
                    </a:solidFill>
                  </a:rPr>
                  <a:t>Space</a:t>
                </a:r>
                <a:r>
                  <a:rPr lang="en-US" dirty="0"/>
                  <a:t>? Must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r="-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6DD0E-84AF-4164-B95E-E86CEABF65BF}"/>
              </a:ext>
            </a:extLst>
          </p:cNvPr>
          <p:cNvSpPr/>
          <p:nvPr/>
        </p:nvSpPr>
        <p:spPr>
          <a:xfrm>
            <a:off x="9119951" y="45427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15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C883C-A139-4EE7-8DEF-96BDA1A8E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36" y="653143"/>
            <a:ext cx="1573636" cy="1047119"/>
          </a:xfrm>
          <a:prstGeom prst="rect">
            <a:avLst/>
          </a:prstGeom>
        </p:spPr>
      </p:pic>
      <p:pic>
        <p:nvPicPr>
          <p:cNvPr id="8" name="Picture 7">
            <a:extLst>
              <a:ext uri="{FF2B5EF4-FFF2-40B4-BE49-F238E27FC236}">
                <a16:creationId xmlns:a16="http://schemas.microsoft.com/office/drawing/2014/main" id="{465F81A8-CF42-49A2-838C-BC7B9ACE0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47" y="2609998"/>
            <a:ext cx="1446425" cy="1395799"/>
          </a:xfrm>
          <a:prstGeom prst="rect">
            <a:avLst/>
          </a:prstGeom>
        </p:spPr>
      </p:pic>
      <p:sp>
        <p:nvSpPr>
          <p:cNvPr id="14" name="TextBox 13">
            <a:extLst>
              <a:ext uri="{FF2B5EF4-FFF2-40B4-BE49-F238E27FC236}">
                <a16:creationId xmlns:a16="http://schemas.microsoft.com/office/drawing/2014/main" id="{37719C08-2CD0-4022-A054-1C279B98C72B}"/>
              </a:ext>
            </a:extLst>
          </p:cNvPr>
          <p:cNvSpPr txBox="1"/>
          <p:nvPr/>
        </p:nvSpPr>
        <p:spPr>
          <a:xfrm>
            <a:off x="4538662" y="1033059"/>
            <a:ext cx="3114675" cy="523562"/>
          </a:xfrm>
          <a:prstGeom prst="rect">
            <a:avLst/>
          </a:prstGeom>
          <a:noFill/>
        </p:spPr>
        <p:txBody>
          <a:bodyPr wrap="square" rtlCol="0">
            <a:spAutoFit/>
          </a:bodyPr>
          <a:lstStyle/>
          <a:p>
            <a:r>
              <a:rPr lang="en-US" sz="2800" dirty="0"/>
              <a:t>Vladimir Braverman</a:t>
            </a:r>
          </a:p>
        </p:txBody>
      </p:sp>
      <p:sp>
        <p:nvSpPr>
          <p:cNvPr id="15" name="TextBox 14">
            <a:extLst>
              <a:ext uri="{FF2B5EF4-FFF2-40B4-BE49-F238E27FC236}">
                <a16:creationId xmlns:a16="http://schemas.microsoft.com/office/drawing/2014/main" id="{A4AFDF8D-4EF2-4BCE-BE42-34C183118CF7}"/>
              </a:ext>
            </a:extLst>
          </p:cNvPr>
          <p:cNvSpPr txBox="1"/>
          <p:nvPr/>
        </p:nvSpPr>
        <p:spPr>
          <a:xfrm>
            <a:off x="5000633" y="3281387"/>
            <a:ext cx="2519363" cy="523562"/>
          </a:xfrm>
          <a:prstGeom prst="rect">
            <a:avLst/>
          </a:prstGeom>
          <a:noFill/>
        </p:spPr>
        <p:txBody>
          <a:bodyPr wrap="square" rtlCol="0">
            <a:spAutoFit/>
          </a:bodyPr>
          <a:lstStyle/>
          <a:p>
            <a:r>
              <a:rPr lang="en-US" sz="2800" dirty="0"/>
              <a:t>Petros </a:t>
            </a:r>
            <a:r>
              <a:rPr lang="en-US" sz="2800" dirty="0" err="1"/>
              <a:t>Drineas</a:t>
            </a:r>
            <a:endParaRPr lang="en-US" sz="2800" dirty="0"/>
          </a:p>
        </p:txBody>
      </p:sp>
      <p:pic>
        <p:nvPicPr>
          <p:cNvPr id="2052" name="Picture 4" descr="Image result for johns hopkins logo">
            <a:extLst>
              <a:ext uri="{FF2B5EF4-FFF2-40B4-BE49-F238E27FC236}">
                <a16:creationId xmlns:a16="http://schemas.microsoft.com/office/drawing/2014/main" id="{8A97FFDE-138C-451E-8BB5-FFBDF5F0F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427" y="3642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52B561E-15B7-49BB-B4E5-1A67CFB458C9}"/>
              </a:ext>
            </a:extLst>
          </p:cNvPr>
          <p:cNvPicPr>
            <a:picLocks noChangeAspect="1" noChangeArrowheads="1"/>
          </p:cNvPicPr>
          <p:nvPr/>
        </p:nvPicPr>
        <p:blipFill>
          <a:blip r:embed="rId5" cstate="print"/>
          <a:srcRect/>
          <a:stretch>
            <a:fillRect/>
          </a:stretch>
        </p:blipFill>
        <p:spPr bwMode="auto">
          <a:xfrm>
            <a:off x="9190446" y="2972386"/>
            <a:ext cx="2705100" cy="952500"/>
          </a:xfrm>
          <a:prstGeom prst="rect">
            <a:avLst/>
          </a:prstGeom>
          <a:noFill/>
          <a:ln w="9525">
            <a:noFill/>
            <a:miter lim="800000"/>
            <a:headEnd/>
            <a:tailEnd/>
          </a:ln>
        </p:spPr>
      </p:pic>
      <p:sp>
        <p:nvSpPr>
          <p:cNvPr id="22" name="TextBox 21">
            <a:extLst>
              <a:ext uri="{FF2B5EF4-FFF2-40B4-BE49-F238E27FC236}">
                <a16:creationId xmlns:a16="http://schemas.microsoft.com/office/drawing/2014/main" id="{CD44B073-3A34-485A-B2BE-9C1D6430E470}"/>
              </a:ext>
            </a:extLst>
          </p:cNvPr>
          <p:cNvSpPr txBox="1"/>
          <p:nvPr/>
        </p:nvSpPr>
        <p:spPr>
          <a:xfrm>
            <a:off x="4814897" y="5563160"/>
            <a:ext cx="2705099" cy="523220"/>
          </a:xfrm>
          <a:prstGeom prst="rect">
            <a:avLst/>
          </a:prstGeom>
          <a:noFill/>
        </p:spPr>
        <p:txBody>
          <a:bodyPr wrap="square" rtlCol="0">
            <a:spAutoFit/>
          </a:bodyPr>
          <a:lstStyle/>
          <a:p>
            <a:r>
              <a:rPr lang="en-US" sz="2800" dirty="0"/>
              <a:t>Cameron </a:t>
            </a:r>
            <a:r>
              <a:rPr lang="en-US" sz="2800" dirty="0" err="1"/>
              <a:t>Musco</a:t>
            </a:r>
            <a:endParaRPr lang="en-US" sz="2800" dirty="0"/>
          </a:p>
        </p:txBody>
      </p:sp>
      <p:pic>
        <p:nvPicPr>
          <p:cNvPr id="1026" name="Picture 2" descr="New UMass Amherst Poll Looks at Impact of Trump and Media on ...">
            <a:extLst>
              <a:ext uri="{FF2B5EF4-FFF2-40B4-BE49-F238E27FC236}">
                <a16:creationId xmlns:a16="http://schemas.microsoft.com/office/drawing/2014/main" id="{5482494C-0123-45DF-A611-09BDBABF9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427" y="4818562"/>
            <a:ext cx="26384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ADFF40E4-5E93-419E-99E4-ACDC4BB98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647" y="4915534"/>
            <a:ext cx="1446425" cy="1520556"/>
          </a:xfrm>
          <a:prstGeom prst="rect">
            <a:avLst/>
          </a:prstGeom>
        </p:spPr>
      </p:pic>
    </p:spTree>
    <p:extLst>
      <p:ext uri="{BB962C8B-B14F-4D97-AF65-F5344CB8AC3E}">
        <p14:creationId xmlns:p14="http://schemas.microsoft.com/office/powerpoint/2010/main" val="255953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Structural Results for Reverse Online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667250"/>
              </a:xfrm>
            </p:spPr>
            <p:txBody>
              <a:bodyPr>
                <a:normAutofit/>
              </a:bodyPr>
              <a:lstStyle/>
              <a:p>
                <a:pPr marL="457200" indent="-457200">
                  <a:buClr>
                    <a:schemeClr val="tx1"/>
                  </a:buClr>
                  <a:buFont typeface="Wingdings" panose="05000000000000000000" pitchFamily="2" charset="2"/>
                  <a:buChar char="v"/>
                </a:pPr>
                <a:r>
                  <a:rPr lang="en-US" dirty="0"/>
                  <a:t>Reverse online leverage scores (for spectral approximation):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𝜅</m:t>
                    </m:r>
                    <m:r>
                      <a:rPr lang="en-US" i="1">
                        <a:solidFill>
                          <a:srgbClr val="C00000"/>
                        </a:solidFill>
                        <a:latin typeface="Cambria Math" panose="02040503050406030204" pitchFamily="18" charset="0"/>
                      </a:rPr>
                      <m:t>)</m:t>
                    </m:r>
                  </m:oMath>
                </a14:m>
                <a:r>
                  <a:rPr lang="en-US" dirty="0"/>
                  <a:t> </a:t>
                </a:r>
                <a:r>
                  <a:rPr lang="en-US" dirty="0">
                    <a:solidFill>
                      <a:srgbClr val="00B0F0"/>
                    </a:solidFill>
                  </a:rPr>
                  <a:t>[CMP16]</a:t>
                </a:r>
              </a:p>
              <a:p>
                <a:pPr marL="457200" indent="-457200">
                  <a:buClr>
                    <a:schemeClr val="tx1"/>
                  </a:buClr>
                  <a:buFont typeface="Wingdings" panose="05000000000000000000" pitchFamily="2" charset="2"/>
                  <a:buChar char="v"/>
                </a:pPr>
                <a:r>
                  <a:rPr lang="en-US" dirty="0"/>
                  <a:t>Reverse online ridge leverage scores (for low-rank approximation):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𝜅</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Reverse online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sensitivities, online Lewis weights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𝜅</m:t>
                        </m:r>
                      </m:e>
                    </m:func>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solidFill>
                    <a:srgbClr val="C00000"/>
                  </a:solidFill>
                </a:endParaRPr>
              </a:p>
              <a:p>
                <a:pPr marL="457200" indent="-457200">
                  <a:buClr>
                    <a:schemeClr val="tx1"/>
                  </a:buClr>
                  <a:buFont typeface="Wingdings" panose="05000000000000000000" pitchFamily="2" charset="2"/>
                  <a:buChar char="v"/>
                </a:pPr>
                <a:r>
                  <a:rPr lang="en-US" dirty="0"/>
                  <a:t>Sum of reverse online scores = Sum of online scores!</a:t>
                </a:r>
              </a:p>
              <a:p>
                <a:pPr marL="457200" indent="-457200">
                  <a:buClr>
                    <a:schemeClr val="tx1"/>
                  </a:buClr>
                  <a:buFont typeface="Wingdings" panose="05000000000000000000" pitchFamily="2" charset="2"/>
                  <a:buChar char="v"/>
                </a:pPr>
                <a:r>
                  <a:rPr lang="en-US" dirty="0"/>
                  <a:t>Our structural results essentially give our online results for free!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667250"/>
              </a:xfrm>
              <a:blipFill>
                <a:blip r:embed="rId2"/>
                <a:stretch>
                  <a:fillRect l="-1044" t="-2089"/>
                </a:stretch>
              </a:blipFill>
            </p:spPr>
            <p:txBody>
              <a:bodyPr/>
              <a:lstStyle/>
              <a:p>
                <a:r>
                  <a:rPr lang="en-US">
                    <a:noFill/>
                  </a:rPr>
                  <a:t> </a:t>
                </a:r>
              </a:p>
            </p:txBody>
          </p:sp>
        </mc:Fallback>
      </mc:AlternateContent>
    </p:spTree>
    <p:extLst>
      <p:ext uri="{BB962C8B-B14F-4D97-AF65-F5344CB8AC3E}">
        <p14:creationId xmlns:p14="http://schemas.microsoft.com/office/powerpoint/2010/main" val="354949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Connections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r>
                  <a:rPr lang="en-US" dirty="0">
                    <a:solidFill>
                      <a:srgbClr val="00B050"/>
                    </a:solidFill>
                  </a:rPr>
                  <a:t>Online coreset</a:t>
                </a:r>
                <a:r>
                  <a:rPr lang="en-US" dirty="0"/>
                  <a:t>: algorithm whose output can be used to approximate all prefixes of a stream</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Online coresets give deterministic sliding window algorithms!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deterministic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deterministic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 (space optimal, up to lower order terms)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Tree>
    <p:extLst>
      <p:ext uri="{BB962C8B-B14F-4D97-AF65-F5344CB8AC3E}">
        <p14:creationId xmlns:p14="http://schemas.microsoft.com/office/powerpoint/2010/main" val="229402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thank you">
            <a:extLst>
              <a:ext uri="{FF2B5EF4-FFF2-40B4-BE49-F238E27FC236}">
                <a16:creationId xmlns:a16="http://schemas.microsoft.com/office/drawing/2014/main" id="{80367A6D-0999-4342-9C5A-5EAF7A8E44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1" r="5" b="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60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BBB2F5-78A4-4A38-A424-BEBE048AB8A5}"/>
              </a:ext>
            </a:extLst>
          </p:cNvPr>
          <p:cNvPicPr>
            <a:picLocks noChangeAspect="1"/>
          </p:cNvPicPr>
          <p:nvPr/>
        </p:nvPicPr>
        <p:blipFill>
          <a:blip r:embed="rId2"/>
          <a:stretch>
            <a:fillRect/>
          </a:stretch>
        </p:blipFill>
        <p:spPr>
          <a:xfrm>
            <a:off x="1161078" y="2180632"/>
            <a:ext cx="1213593" cy="1204434"/>
          </a:xfrm>
          <a:prstGeom prst="rect">
            <a:avLst/>
          </a:prstGeom>
        </p:spPr>
      </p:pic>
      <p:pic>
        <p:nvPicPr>
          <p:cNvPr id="11" name="Picture 10">
            <a:extLst>
              <a:ext uri="{FF2B5EF4-FFF2-40B4-BE49-F238E27FC236}">
                <a16:creationId xmlns:a16="http://schemas.microsoft.com/office/drawing/2014/main" id="{308B10FD-C98C-4EFC-9E76-F9DF4819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06" y="3523845"/>
            <a:ext cx="1323899" cy="1379061"/>
          </a:xfrm>
          <a:prstGeom prst="rect">
            <a:avLst/>
          </a:prstGeom>
        </p:spPr>
      </p:pic>
      <p:pic>
        <p:nvPicPr>
          <p:cNvPr id="13" name="Picture 12">
            <a:extLst>
              <a:ext uri="{FF2B5EF4-FFF2-40B4-BE49-F238E27FC236}">
                <a16:creationId xmlns:a16="http://schemas.microsoft.com/office/drawing/2014/main" id="{9A9A426C-E3AA-4274-89E7-60C185F8A68C}"/>
              </a:ext>
            </a:extLst>
          </p:cNvPr>
          <p:cNvPicPr>
            <a:picLocks noChangeAspect="1"/>
          </p:cNvPicPr>
          <p:nvPr/>
        </p:nvPicPr>
        <p:blipFill>
          <a:blip r:embed="rId4"/>
          <a:stretch>
            <a:fillRect/>
          </a:stretch>
        </p:blipFill>
        <p:spPr>
          <a:xfrm>
            <a:off x="1211950" y="5041685"/>
            <a:ext cx="1175409" cy="1640499"/>
          </a:xfrm>
          <a:prstGeom prst="rect">
            <a:avLst/>
          </a:prstGeom>
        </p:spPr>
      </p:pic>
      <p:sp>
        <p:nvSpPr>
          <p:cNvPr id="16" name="TextBox 15">
            <a:extLst>
              <a:ext uri="{FF2B5EF4-FFF2-40B4-BE49-F238E27FC236}">
                <a16:creationId xmlns:a16="http://schemas.microsoft.com/office/drawing/2014/main" id="{2BF16D3D-6CBD-4004-862E-795AD03EC375}"/>
              </a:ext>
            </a:extLst>
          </p:cNvPr>
          <p:cNvSpPr txBox="1"/>
          <p:nvPr/>
        </p:nvSpPr>
        <p:spPr>
          <a:xfrm>
            <a:off x="4987151" y="2406796"/>
            <a:ext cx="2519363" cy="523562"/>
          </a:xfrm>
          <a:prstGeom prst="rect">
            <a:avLst/>
          </a:prstGeom>
          <a:noFill/>
        </p:spPr>
        <p:txBody>
          <a:bodyPr wrap="square" rtlCol="0">
            <a:spAutoFit/>
          </a:bodyPr>
          <a:lstStyle/>
          <a:p>
            <a:r>
              <a:rPr lang="en-US" sz="2800" dirty="0" err="1"/>
              <a:t>Jalaj</a:t>
            </a:r>
            <a:r>
              <a:rPr lang="en-US" sz="2800" dirty="0"/>
              <a:t> Upadhyay</a:t>
            </a:r>
          </a:p>
        </p:txBody>
      </p:sp>
      <p:sp>
        <p:nvSpPr>
          <p:cNvPr id="17" name="TextBox 16">
            <a:extLst>
              <a:ext uri="{FF2B5EF4-FFF2-40B4-BE49-F238E27FC236}">
                <a16:creationId xmlns:a16="http://schemas.microsoft.com/office/drawing/2014/main" id="{DA567475-BDE8-4A66-AD57-287F36805068}"/>
              </a:ext>
            </a:extLst>
          </p:cNvPr>
          <p:cNvSpPr txBox="1"/>
          <p:nvPr/>
        </p:nvSpPr>
        <p:spPr>
          <a:xfrm>
            <a:off x="4632718" y="3889511"/>
            <a:ext cx="2926558" cy="523220"/>
          </a:xfrm>
          <a:prstGeom prst="rect">
            <a:avLst/>
          </a:prstGeom>
          <a:noFill/>
        </p:spPr>
        <p:txBody>
          <a:bodyPr wrap="square" rtlCol="0">
            <a:spAutoFit/>
          </a:bodyPr>
          <a:lstStyle/>
          <a:p>
            <a:r>
              <a:rPr lang="en-US" sz="2800" dirty="0"/>
              <a:t>David P. Woodruff</a:t>
            </a:r>
          </a:p>
        </p:txBody>
      </p:sp>
      <p:sp>
        <p:nvSpPr>
          <p:cNvPr id="19" name="TextBox 18">
            <a:extLst>
              <a:ext uri="{FF2B5EF4-FFF2-40B4-BE49-F238E27FC236}">
                <a16:creationId xmlns:a16="http://schemas.microsoft.com/office/drawing/2014/main" id="{E74C640E-2B92-437D-BF43-BE87F39E9CC1}"/>
              </a:ext>
            </a:extLst>
          </p:cNvPr>
          <p:cNvSpPr txBox="1"/>
          <p:nvPr/>
        </p:nvSpPr>
        <p:spPr>
          <a:xfrm>
            <a:off x="4887512" y="5446040"/>
            <a:ext cx="2926558" cy="523220"/>
          </a:xfrm>
          <a:prstGeom prst="rect">
            <a:avLst/>
          </a:prstGeom>
          <a:noFill/>
        </p:spPr>
        <p:txBody>
          <a:bodyPr wrap="square" rtlCol="0">
            <a:spAutoFit/>
          </a:bodyPr>
          <a:lstStyle/>
          <a:p>
            <a:r>
              <a:rPr lang="en-US" sz="2800" dirty="0"/>
              <a:t>Samson Zhou</a:t>
            </a:r>
          </a:p>
        </p:txBody>
      </p:sp>
      <p:pic>
        <p:nvPicPr>
          <p:cNvPr id="2054" name="Picture 6" descr="Image result for carnegie mellon logo">
            <a:extLst>
              <a:ext uri="{FF2B5EF4-FFF2-40B4-BE49-F238E27FC236}">
                <a16:creationId xmlns:a16="http://schemas.microsoft.com/office/drawing/2014/main" id="{C1B6C347-E51E-499F-9BA3-CC7A0A30C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3715382"/>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arnegie mellon logo">
            <a:extLst>
              <a:ext uri="{FF2B5EF4-FFF2-40B4-BE49-F238E27FC236}">
                <a16:creationId xmlns:a16="http://schemas.microsoft.com/office/drawing/2014/main" id="{CE3607E8-E439-4611-9EA7-5997BB48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48" y="5282760"/>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le inc">
            <a:extLst>
              <a:ext uri="{FF2B5EF4-FFF2-40B4-BE49-F238E27FC236}">
                <a16:creationId xmlns:a16="http://schemas.microsoft.com/office/drawing/2014/main" id="{74447E84-BA22-4D06-B2CD-6D6C19541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6191" y="2244406"/>
            <a:ext cx="905463" cy="10768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standing in front of a building&#10;&#10;Description automatically generated">
            <a:extLst>
              <a:ext uri="{FF2B5EF4-FFF2-40B4-BE49-F238E27FC236}">
                <a16:creationId xmlns:a16="http://schemas.microsoft.com/office/drawing/2014/main" id="{7DB7BF06-00A1-4C07-B8B3-141EAC034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26" y="382933"/>
            <a:ext cx="1402298" cy="1544982"/>
          </a:xfrm>
          <a:prstGeom prst="rect">
            <a:avLst/>
          </a:prstGeom>
        </p:spPr>
      </p:pic>
      <p:sp>
        <p:nvSpPr>
          <p:cNvPr id="21" name="TextBox 20">
            <a:extLst>
              <a:ext uri="{FF2B5EF4-FFF2-40B4-BE49-F238E27FC236}">
                <a16:creationId xmlns:a16="http://schemas.microsoft.com/office/drawing/2014/main" id="{D03E139C-EB83-4657-A7AD-6503EE5DAEE3}"/>
              </a:ext>
            </a:extLst>
          </p:cNvPr>
          <p:cNvSpPr txBox="1"/>
          <p:nvPr/>
        </p:nvSpPr>
        <p:spPr>
          <a:xfrm>
            <a:off x="4550523" y="983857"/>
            <a:ext cx="3090949" cy="523220"/>
          </a:xfrm>
          <a:prstGeom prst="rect">
            <a:avLst/>
          </a:prstGeom>
          <a:noFill/>
        </p:spPr>
        <p:txBody>
          <a:bodyPr wrap="square" rtlCol="0">
            <a:spAutoFit/>
          </a:bodyPr>
          <a:lstStyle/>
          <a:p>
            <a:r>
              <a:rPr lang="en-US" sz="2800" dirty="0"/>
              <a:t>Christopher </a:t>
            </a:r>
            <a:r>
              <a:rPr lang="en-US" sz="2800" dirty="0" err="1"/>
              <a:t>Musco</a:t>
            </a:r>
            <a:endParaRPr lang="en-US" sz="2800" dirty="0"/>
          </a:p>
        </p:txBody>
      </p:sp>
      <p:pic>
        <p:nvPicPr>
          <p:cNvPr id="2050" name="Picture 2" descr="NYU Logo [New York University - nyu.edu] Download Vector ...">
            <a:extLst>
              <a:ext uri="{FF2B5EF4-FFF2-40B4-BE49-F238E27FC236}">
                <a16:creationId xmlns:a16="http://schemas.microsoft.com/office/drawing/2014/main" id="{E15186A4-00C6-4B0D-BDB7-80A4E044B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2971" y="382933"/>
            <a:ext cx="1544982" cy="154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Model #1: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𝑛</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a:p>
                <a:pPr lvl="1">
                  <a:buFont typeface="Wingdings" panose="05000000000000000000" pitchFamily="2" charset="2"/>
                  <a:buChar char="v"/>
                </a:pPr>
                <a:r>
                  <a:rPr lang="en-US" dirty="0"/>
                  <a:t> Recent interactions, time sensitive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56878-FEFF-499E-959D-F1FC9895584F}"/>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59C306-970B-48F7-831D-35D4B4AF25B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3859C306-970B-48F7-831D-35D4B4AF25B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1384F53-2022-4B3B-97B8-B12D7F947B22}"/>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01384F53-2022-4B3B-97B8-B12D7F947B22}"/>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47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345034"/>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93691C-64BC-48B0-873A-BC227BDCB6BA}"/>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E624EB-A98E-42DA-ABE0-68E741EF1E91}"/>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0EE624EB-A98E-42DA-ABE0-68E741EF1E91}"/>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DE50DB-4853-4749-B78F-BBCB30DA0B08}"/>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F5DE50DB-4853-4749-B78F-BBCB30DA0B08}"/>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4449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3707167" cy="4351338"/>
          </a:xfrm>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r>
              <a:rPr lang="en-US" dirty="0"/>
              <a:t>0  5  0  0  7  0  1  31  6</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829666"/>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D63B9E-BB51-40BB-B721-BC99FD6B24E3}"/>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8FB51-0E07-4FA3-9C8C-3E09D129743D}"/>
                  </a:ext>
                </a:extLst>
              </p:cNvPr>
              <p:cNvSpPr/>
              <p:nvPr/>
            </p:nvSpPr>
            <p:spPr>
              <a:xfrm>
                <a:off x="216299" y="400129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sz="2800" dirty="0"/>
              </a:p>
            </p:txBody>
          </p:sp>
        </mc:Choice>
        <mc:Fallback xmlns="">
          <p:sp>
            <p:nvSpPr>
              <p:cNvPr id="6" name="Rectangle 5">
                <a:extLst>
                  <a:ext uri="{FF2B5EF4-FFF2-40B4-BE49-F238E27FC236}">
                    <a16:creationId xmlns:a16="http://schemas.microsoft.com/office/drawing/2014/main" id="{4398FB51-0E07-4FA3-9C8C-3E09D129743D}"/>
                  </a:ext>
                </a:extLst>
              </p:cNvPr>
              <p:cNvSpPr>
                <a:spLocks noRot="1" noChangeAspect="1" noMove="1" noResize="1" noEditPoints="1" noAdjustHandles="1" noChangeArrowheads="1" noChangeShapeType="1" noTextEdit="1"/>
              </p:cNvSpPr>
              <p:nvPr/>
            </p:nvSpPr>
            <p:spPr>
              <a:xfrm>
                <a:off x="216299" y="4001294"/>
                <a:ext cx="47936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6C98484-6CAC-401E-8D76-1A57737CE13F}"/>
                  </a:ext>
                </a:extLst>
              </p:cNvPr>
              <p:cNvSpPr/>
              <p:nvPr/>
            </p:nvSpPr>
            <p:spPr>
              <a:xfrm>
                <a:off x="2257107" y="6127234"/>
                <a:ext cx="486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𝑑</m:t>
                      </m:r>
                    </m:oMath>
                  </m:oMathPara>
                </a14:m>
                <a:endParaRPr lang="en-US" dirty="0"/>
              </a:p>
            </p:txBody>
          </p:sp>
        </mc:Choice>
        <mc:Fallback xmlns="">
          <p:sp>
            <p:nvSpPr>
              <p:cNvPr id="7" name="Rectangle 6">
                <a:extLst>
                  <a:ext uri="{FF2B5EF4-FFF2-40B4-BE49-F238E27FC236}">
                    <a16:creationId xmlns:a16="http://schemas.microsoft.com/office/drawing/2014/main" id="{26C98484-6CAC-401E-8D76-1A57737CE13F}"/>
                  </a:ext>
                </a:extLst>
              </p:cNvPr>
              <p:cNvSpPr>
                <a:spLocks noRot="1" noChangeAspect="1" noMove="1" noResize="1" noEditPoints="1" noAdjustHandles="1" noChangeArrowheads="1" noChangeShapeType="1" noTextEdit="1"/>
              </p:cNvSpPr>
              <p:nvPr/>
            </p:nvSpPr>
            <p:spPr>
              <a:xfrm>
                <a:off x="2257107" y="6127234"/>
                <a:ext cx="48622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809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Why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Font typeface="Wingdings" panose="05000000000000000000" pitchFamily="2" charset="2"/>
              <a:buChar char="v"/>
            </a:pPr>
            <a:r>
              <a:rPr lang="en-US" dirty="0"/>
              <a:t> Sliding window </a:t>
            </a:r>
            <a:r>
              <a:rPr lang="en-US"/>
              <a:t>emphasizes </a:t>
            </a:r>
            <a:r>
              <a:rPr lang="en-US" i="1">
                <a:solidFill>
                  <a:srgbClr val="C00000"/>
                </a:solidFill>
              </a:rPr>
              <a:t>efficiency </a:t>
            </a:r>
            <a:r>
              <a:rPr lang="en-US" dirty="0"/>
              <a:t>and </a:t>
            </a:r>
            <a:r>
              <a:rPr lang="en-US" i="1" dirty="0">
                <a:solidFill>
                  <a:srgbClr val="C00000"/>
                </a:solidFill>
              </a:rPr>
              <a:t>recency</a:t>
            </a:r>
            <a:r>
              <a:rPr lang="en-US" dirty="0"/>
              <a:t>, good for massive data sources and time-sensitive information</a:t>
            </a:r>
          </a:p>
          <a:p>
            <a:pPr>
              <a:buFont typeface="Wingdings" panose="05000000000000000000" pitchFamily="2" charset="2"/>
              <a:buChar char="v"/>
            </a:pPr>
            <a:r>
              <a:rPr lang="en-US" dirty="0"/>
              <a:t> We use linear algebra in </a:t>
            </a:r>
            <a:r>
              <a:rPr lang="en-US" dirty="0">
                <a:solidFill>
                  <a:srgbClr val="00B050"/>
                </a:solidFill>
              </a:rPr>
              <a:t>optimization</a:t>
            </a:r>
            <a:r>
              <a:rPr lang="en-US" dirty="0"/>
              <a:t> strategies and</a:t>
            </a:r>
            <a:r>
              <a:rPr lang="en-US" dirty="0">
                <a:solidFill>
                  <a:srgbClr val="00B050"/>
                </a:solidFill>
              </a:rPr>
              <a:t> prediction </a:t>
            </a:r>
            <a:r>
              <a:rPr lang="en-US" dirty="0"/>
              <a:t>of future patterns based on past data, don’t want outdated information</a:t>
            </a:r>
            <a:endParaRPr lang="en-US" i="1" dirty="0">
              <a:solidFill>
                <a:srgbClr val="C00000"/>
              </a:solidFill>
            </a:endParaRPr>
          </a:p>
          <a:p>
            <a:pPr>
              <a:buFont typeface="Wingdings" panose="05000000000000000000" pitchFamily="2" charset="2"/>
              <a:buChar char="v"/>
            </a:pPr>
            <a:r>
              <a:rPr lang="en-US" dirty="0"/>
              <a:t> Principal Component Analysis (PCA), Low-Rank Approximation (LRA), Regression</a:t>
            </a:r>
          </a:p>
        </p:txBody>
      </p:sp>
      <p:pic>
        <p:nvPicPr>
          <p:cNvPr id="4" name="Picture 3">
            <a:extLst>
              <a:ext uri="{FF2B5EF4-FFF2-40B4-BE49-F238E27FC236}">
                <a16:creationId xmlns:a16="http://schemas.microsoft.com/office/drawing/2014/main" id="{53028F1E-3118-4FA2-B4B1-88A3726A5B6D}"/>
              </a:ext>
            </a:extLst>
          </p:cNvPr>
          <p:cNvPicPr>
            <a:picLocks noChangeAspect="1"/>
          </p:cNvPicPr>
          <p:nvPr/>
        </p:nvPicPr>
        <p:blipFill>
          <a:blip r:embed="rId3"/>
          <a:stretch>
            <a:fillRect/>
          </a:stretch>
        </p:blipFill>
        <p:spPr>
          <a:xfrm>
            <a:off x="6889752" y="4419759"/>
            <a:ext cx="3228975" cy="2257425"/>
          </a:xfrm>
          <a:prstGeom prst="rect">
            <a:avLst/>
          </a:prstGeom>
        </p:spPr>
      </p:pic>
      <p:pic>
        <p:nvPicPr>
          <p:cNvPr id="5" name="Picture 4">
            <a:extLst>
              <a:ext uri="{FF2B5EF4-FFF2-40B4-BE49-F238E27FC236}">
                <a16:creationId xmlns:a16="http://schemas.microsoft.com/office/drawing/2014/main" id="{E270914E-1A30-4A4F-8A9D-C58A8F8DDF4B}"/>
              </a:ext>
            </a:extLst>
          </p:cNvPr>
          <p:cNvPicPr>
            <a:picLocks noChangeAspect="1"/>
          </p:cNvPicPr>
          <p:nvPr/>
        </p:nvPicPr>
        <p:blipFill>
          <a:blip r:embed="rId4"/>
          <a:stretch>
            <a:fillRect/>
          </a:stretch>
        </p:blipFill>
        <p:spPr>
          <a:xfrm>
            <a:off x="1336039" y="4619784"/>
            <a:ext cx="4057650" cy="2057400"/>
          </a:xfrm>
          <a:prstGeom prst="rect">
            <a:avLst/>
          </a:prstGeom>
        </p:spPr>
      </p:pic>
    </p:spTree>
    <p:extLst>
      <p:ext uri="{BB962C8B-B14F-4D97-AF65-F5344CB8AC3E}">
        <p14:creationId xmlns:p14="http://schemas.microsoft.com/office/powerpoint/2010/main" val="179504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696"/>
                </a:stretch>
              </a:blipFill>
            </p:spPr>
            <p:txBody>
              <a:bodyPr/>
              <a:lstStyle/>
              <a:p>
                <a:r>
                  <a:rPr lang="en-US">
                    <a:noFill/>
                  </a:rPr>
                  <a:t> </a:t>
                </a:r>
              </a:p>
            </p:txBody>
          </p:sp>
        </mc:Fallback>
      </mc:AlternateContent>
    </p:spTree>
    <p:extLst>
      <p:ext uri="{BB962C8B-B14F-4D97-AF65-F5344CB8AC3E}">
        <p14:creationId xmlns:p14="http://schemas.microsoft.com/office/powerpoint/2010/main" val="360771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1877</Words>
  <Application>Microsoft Office PowerPoint</Application>
  <PresentationFormat>Widescreen</PresentationFormat>
  <Paragraphs>187</Paragraphs>
  <Slides>22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Wingdings</vt:lpstr>
      <vt:lpstr>Office Theme</vt:lpstr>
      <vt:lpstr>Near Optimal Linear Algebra in the Online and Sliding Window Models</vt:lpstr>
      <vt:lpstr>PowerPoint Presentation</vt:lpstr>
      <vt:lpstr>PowerPoint Presentation</vt:lpstr>
      <vt:lpstr>Model #1: Sliding Window Model</vt:lpstr>
      <vt:lpstr>Randomized Numerical Linear Algebra (randNLA) on Sliding Windows</vt:lpstr>
      <vt:lpstr>Randomized Numerical Linear Algebra (randNLA) on Sliding Windows</vt:lpstr>
      <vt:lpstr>Randomized Numerical Linear Algebra (randNLA) on Sliding Windows</vt:lpstr>
      <vt:lpstr>Why randNLA on Sliding Windows?</vt:lpstr>
      <vt:lpstr>Results: Sliding Window Model</vt:lpstr>
      <vt:lpstr>Model #2: Online Model</vt:lpstr>
      <vt:lpstr>Results: Online Model</vt:lpstr>
      <vt:lpstr>Spectral Sparsification</vt:lpstr>
      <vt:lpstr>Linear Regression</vt:lpstr>
      <vt:lpstr>Challenges</vt:lpstr>
      <vt:lpstr>Challenges</vt:lpstr>
      <vt:lpstr>Challenges</vt:lpstr>
      <vt:lpstr>Challenges</vt:lpstr>
      <vt:lpstr>Challenges</vt:lpstr>
      <vt:lpstr>Algorithmic Template (Sliding Windows)</vt:lpstr>
      <vt:lpstr>Structural Results for Reverse Online Scores</vt:lpstr>
      <vt:lpstr>Results: Connections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 Optimal Linear Algebra in the Online and Sliding Window Models</dc:title>
  <dc:creator>samson</dc:creator>
  <cp:lastModifiedBy>samson</cp:lastModifiedBy>
  <cp:revision>14</cp:revision>
  <dcterms:created xsi:type="dcterms:W3CDTF">2020-11-16T23:29:36Z</dcterms:created>
  <dcterms:modified xsi:type="dcterms:W3CDTF">2020-11-17T18:39:04Z</dcterms:modified>
</cp:coreProperties>
</file>